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80" r:id="rId3"/>
    <p:sldId id="309" r:id="rId4"/>
    <p:sldId id="347" r:id="rId5"/>
    <p:sldId id="348" r:id="rId6"/>
    <p:sldId id="349" r:id="rId7"/>
    <p:sldId id="322" r:id="rId8"/>
    <p:sldId id="350" r:id="rId9"/>
    <p:sldId id="303" r:id="rId10"/>
    <p:sldId id="328" r:id="rId11"/>
    <p:sldId id="351" r:id="rId12"/>
    <p:sldId id="352" r:id="rId13"/>
    <p:sldId id="320" r:id="rId14"/>
    <p:sldId id="330" r:id="rId15"/>
    <p:sldId id="353" r:id="rId16"/>
    <p:sldId id="355" r:id="rId17"/>
    <p:sldId id="354" r:id="rId18"/>
    <p:sldId id="356" r:id="rId19"/>
    <p:sldId id="357" r:id="rId20"/>
    <p:sldId id="358" r:id="rId21"/>
    <p:sldId id="359" r:id="rId22"/>
    <p:sldId id="360" r:id="rId23"/>
    <p:sldId id="332" r:id="rId24"/>
    <p:sldId id="362" r:id="rId25"/>
    <p:sldId id="363" r:id="rId26"/>
    <p:sldId id="364" r:id="rId27"/>
    <p:sldId id="365" r:id="rId28"/>
    <p:sldId id="366" r:id="rId29"/>
    <p:sldId id="361" r:id="rId30"/>
    <p:sldId id="367" r:id="rId31"/>
    <p:sldId id="368" r:id="rId32"/>
    <p:sldId id="369" r:id="rId33"/>
    <p:sldId id="370" r:id="rId34"/>
    <p:sldId id="339" r:id="rId35"/>
    <p:sldId id="373" r:id="rId36"/>
    <p:sldId id="374" r:id="rId37"/>
    <p:sldId id="375" r:id="rId38"/>
    <p:sldId id="371" r:id="rId39"/>
    <p:sldId id="372" r:id="rId40"/>
    <p:sldId id="376" r:id="rId41"/>
    <p:sldId id="377" r:id="rId42"/>
    <p:sldId id="378" r:id="rId43"/>
    <p:sldId id="379" r:id="rId44"/>
    <p:sldId id="288" r:id="rId45"/>
    <p:sldId id="308" r:id="rId46"/>
    <p:sldId id="25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89626" autoAdjust="0"/>
  </p:normalViewPr>
  <p:slideViewPr>
    <p:cSldViewPr snapToGrid="0" snapToObjects="1">
      <p:cViewPr varScale="1">
        <p:scale>
          <a:sx n="95" d="100"/>
          <a:sy n="95" d="100"/>
        </p:scale>
        <p:origin x="100" y="41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2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C83AE-D75D-7467-3E48-E8AA7611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9AFBDE-D2FA-5FAD-C789-A0C496996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5AD6DD-00E5-4539-BD7D-5094DF27C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9DE89-ECAE-3215-4586-7A1047237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4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8C9E-2744-AD86-DDE9-88374964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32259C-2FF8-3336-758A-10D4695F0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0EC8C0-4269-035D-CF07-7BD6175EC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533313-F07B-D08B-AE86-01351E797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953F8-B236-97D9-DAC7-9ED2EA81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8DDE9A-409A-6A96-C542-7A2678B32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9B8531-AF83-5806-A025-865EE1E4D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C25C6A-3B1C-FFA4-100E-5BA3812D2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0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1BF4-8CA6-CC65-0EAC-CDF2138C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196274-F97A-CF95-B19E-43D3DF42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9F4BA-1201-C0D2-163D-0A14A09B4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2D6A5-6BF3-9A42-33CD-9DB15A785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2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849C-6F83-B3D6-F725-3CF9921D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0D28F0-8E1A-D57C-3D47-587F912B4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809B6D-56A3-4756-E2E5-F3DD363AD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C0111-EEC2-90A6-2309-D125F9452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5DDE-F10F-6E65-5B72-3FC00395B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33151D-CFF4-5D9C-5CB7-91A03AC92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852B2F-BD0E-C7D1-FAC7-6FBD7176C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417D2-7726-E5FF-9C38-ADE7B54DF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58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65C3-4922-FA72-F02C-F7456F1E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F9955-3A80-C7C8-8BFE-9AFDBF38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A21BB2-9436-A6AE-324C-53BED45FB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414BC-F47E-0D53-0FC3-5C3A2878A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0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0879-70D9-334A-7906-72F96307B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C2B277-C504-651A-90F7-7DECF1E33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917B40-5180-CE7E-B326-D7D38F584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71180-5C68-4E68-72B1-651C73345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7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BB5FB-8C27-9900-9A6E-9033F100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6FCE72-3664-039E-2E38-DAC0B7EFE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711053-879E-2E03-526A-1B09534BB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to recall local and global variance we just mentioned, can it really reflect auto-correlation?</a:t>
            </a:r>
          </a:p>
          <a:p>
            <a:endParaRPr lang="en-US" altLang="zh-CN" dirty="0"/>
          </a:p>
          <a:p>
            <a:r>
              <a:rPr lang="en-US" altLang="zh-CN" dirty="0"/>
              <a:t>There is actually a strong pre-assumption of the derivation of local variance matrix:</a:t>
            </a:r>
          </a:p>
          <a:p>
            <a:r>
              <a:rPr lang="en-US" altLang="zh-CN" dirty="0"/>
              <a:t>Nothing out of the window affects what’s in the window.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D89F15-DA3A-DB67-EE2E-494C303FD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4CC0-B0EF-1F4F-75CA-6943D826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DE1F89-A0C7-E267-93B8-75CAC2258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FC93FB-F5DB-A7C5-07FF-BC2642CF6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to recall local and global variance we just mentioned, can it really reflect auto-correlation?</a:t>
            </a:r>
          </a:p>
          <a:p>
            <a:endParaRPr lang="en-US" altLang="zh-CN" dirty="0"/>
          </a:p>
          <a:p>
            <a:r>
              <a:rPr lang="en-US" altLang="zh-CN" dirty="0"/>
              <a:t>There is actually a strong pre-assumption of the derivation of local variance matrix:</a:t>
            </a:r>
          </a:p>
          <a:p>
            <a:r>
              <a:rPr lang="en-US" altLang="zh-CN" dirty="0"/>
              <a:t>Nothing out of the window affects what’s in the window.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029183-B2A6-B941-2E41-0D6FDACA5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26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C37E-0EE5-B59E-70BF-AAFAA02D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27F8E0-0AE2-2484-47A8-A2737E9A4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9996B4-CE4E-5596-C8C2-0755323D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Question:</a:t>
            </a:r>
          </a:p>
          <a:p>
            <a:r>
              <a:rPr lang="en-US" altLang="zh-CN" dirty="0"/>
              <a:t>If the dataset is an array instead of a list of data points. Is the variance a single value or a list of values?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398B5-E30B-E673-E86C-BC39F1E0D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1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782C-34CF-D326-5BE1-7ECF6B92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F74361-51D1-37D9-6A1A-6062D2D66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C22D21-ACE2-0702-CCC9-618525393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if we consider the distance, or we call it the lag here, as the independent variable.</a:t>
            </a:r>
          </a:p>
          <a:p>
            <a:r>
              <a:rPr lang="en-US" altLang="zh-CN" dirty="0"/>
              <a:t>And to reduce the computational complexity, we can put h values in multiple bins by their value range. </a:t>
            </a:r>
          </a:p>
          <a:p>
            <a:endParaRPr lang="en-US" altLang="zh-CN" dirty="0"/>
          </a:p>
          <a:p>
            <a:r>
              <a:rPr lang="en-US" altLang="zh-CN" dirty="0"/>
              <a:t>And within certain binned value range of h, there is a semi-variant value. Then get the function of semi-variant on h. It looks like this:</a:t>
            </a:r>
          </a:p>
          <a:p>
            <a:endParaRPr lang="en-US" altLang="zh-CN" dirty="0"/>
          </a:p>
          <a:p>
            <a:r>
              <a:rPr lang="en-US" altLang="zh-CN" dirty="0"/>
              <a:t>I need to clarify a few things here.</a:t>
            </a:r>
          </a:p>
          <a:p>
            <a:endParaRPr lang="en-US" altLang="zh-CN" dirty="0"/>
          </a:p>
          <a:p>
            <a:r>
              <a:rPr lang="en-US" altLang="zh-CN" dirty="0"/>
              <a:t>Is spatial auto-correlation and spatial variation the same thing or are they related? NOT AT ALL.</a:t>
            </a:r>
          </a:p>
          <a:p>
            <a:r>
              <a:rPr lang="en-US" altLang="zh-CN" dirty="0"/>
              <a:t>Then how do you get to know auto-correlation and variation from semi-variogram?</a:t>
            </a:r>
          </a:p>
          <a:p>
            <a:endParaRPr lang="en-US" altLang="zh-CN" dirty="0"/>
          </a:p>
          <a:p>
            <a:r>
              <a:rPr lang="en-US" altLang="zh-CN" dirty="0"/>
              <a:t>Nugget: reveals variation within small distance, but it doesn’t show continuous autocorrelation.</a:t>
            </a:r>
          </a:p>
          <a:p>
            <a:r>
              <a:rPr lang="en-US" altLang="zh-CN" dirty="0"/>
              <a:t>Range: reveals within what distance, two points are autocorrelated.</a:t>
            </a:r>
          </a:p>
          <a:p>
            <a:r>
              <a:rPr lang="en-US" altLang="zh-CN" dirty="0"/>
              <a:t>Sill: reveals the overall variation.</a:t>
            </a:r>
          </a:p>
          <a:p>
            <a:endParaRPr lang="en-US" altLang="zh-CN" dirty="0"/>
          </a:p>
          <a:p>
            <a:r>
              <a:rPr lang="en-US" altLang="zh-CN" dirty="0"/>
              <a:t>What about the magnitude of auto-correlation?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5122C4-B443-A4CA-B4D1-22BDCB518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8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E1EE-25C0-A8FC-DDB3-E383F8F7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25A47A-EB9C-A4FA-FE04-BC7ECEA8D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4B1090-BFE7-0687-69D3-5B632CFF8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we pre-assume that every 2 pixels in a raster image are related.</a:t>
            </a:r>
          </a:p>
          <a:p>
            <a:r>
              <a:rPr lang="en-US" altLang="zh-CN" dirty="0"/>
              <a:t>And how strong are their correlation is represented in this weight matrix \omega</a:t>
            </a:r>
          </a:p>
          <a:p>
            <a:endParaRPr lang="en-US" altLang="zh-CN" dirty="0"/>
          </a:p>
          <a:p>
            <a:r>
              <a:rPr lang="en-US" altLang="zh-CN" dirty="0"/>
              <a:t>Then the overall magnitude of spatial auto-correlation can be represented as this index I.</a:t>
            </a:r>
          </a:p>
          <a:p>
            <a:endParaRPr lang="en-US" altLang="zh-CN" dirty="0"/>
          </a:p>
          <a:p>
            <a:r>
              <a:rPr lang="en-US" altLang="zh-CN" dirty="0"/>
              <a:t>If you are not a fan of equation.</a:t>
            </a:r>
          </a:p>
          <a:p>
            <a:r>
              <a:rPr lang="en-US" altLang="zh-CN" dirty="0"/>
              <a:t>Next page.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E06CE-BC84-75B1-C724-482FAAC0D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103C-95EB-2EC0-B1E0-F65A0040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DD4F5E-1B41-D641-3517-ECAA050A4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3863B3-578A-1BB3-BB5C-ABDD05C9C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can tell that Moran’s I is a good measurement of spatial auto-correlation.</a:t>
            </a:r>
          </a:p>
          <a:p>
            <a:r>
              <a:rPr lang="en-US" altLang="zh-CN" dirty="0"/>
              <a:t>The value range of Moran’s I is [-1, 1]. Closer to 1, means high positive related.</a:t>
            </a:r>
          </a:p>
          <a:p>
            <a:r>
              <a:rPr lang="en-US" altLang="zh-CN" dirty="0"/>
              <a:t>Closer to -1, means high negative correlation.</a:t>
            </a:r>
          </a:p>
          <a:p>
            <a:r>
              <a:rPr lang="en-US" altLang="zh-CN" dirty="0"/>
              <a:t>Near 0 means not related.</a:t>
            </a:r>
          </a:p>
          <a:p>
            <a:endParaRPr lang="en-US" altLang="zh-CN" dirty="0"/>
          </a:p>
          <a:p>
            <a:r>
              <a:rPr lang="en-US" altLang="zh-CN" dirty="0"/>
              <a:t>Which is the same as the definition of spatial correlation.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19F547-57FC-6D2F-659E-84722C834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39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ACB50-4CE3-7760-5B99-32D4BA5E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C053CE-6F7F-B419-CFDF-CF82714A6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AE401B-BC3D-873A-3087-1B5BA715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1C313-9B1E-1B0B-4674-A4412BDFF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5570-CB53-FB58-F23C-11915AA4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0A8386-315A-EB94-7CD6-EE94425C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8297FE-6120-CCA1-60E9-E54F31B65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4B82F5-6FF5-1E1A-CA9C-5B6B175A5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149CC-9B5E-02C7-6D04-7600C2D7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AF55D6-CA81-06E2-BF4B-7F948893C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007D80-EFC7-A173-631C-91E8C0B5B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B5A9ED-06DD-F84F-2BD2-3ED04BD40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7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2A65D-4183-6465-6DDE-B08FE3AC1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CA5CBB-CAAF-96F9-D05A-A429C991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4F2CC7-CBB0-F92B-06A2-C7CCA1397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02D4F-02CC-2EF3-D374-ACC0CB0E1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211C-FE8A-129B-5601-A77789EA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F525E7-C747-9B71-991F-1E3C0188C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34905A-7D7B-89C3-88BA-8D912A1C9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Recall interpolation we talked about in first lab.</a:t>
            </a:r>
          </a:p>
          <a:p>
            <a:endParaRPr lang="en-US" altLang="zh-CN" dirty="0"/>
          </a:p>
          <a:p>
            <a:r>
              <a:rPr lang="en-US" altLang="zh-CN" dirty="0"/>
              <a:t>Interpolation seems different to point density or kernel density here.</a:t>
            </a:r>
          </a:p>
          <a:p>
            <a:endParaRPr lang="en-US" altLang="zh-CN" dirty="0"/>
          </a:p>
          <a:p>
            <a:r>
              <a:rPr lang="en-US" altLang="zh-CN" dirty="0"/>
              <a:t>But the purpose is different.</a:t>
            </a:r>
          </a:p>
          <a:p>
            <a:endParaRPr lang="en-US" altLang="zh-CN" dirty="0"/>
          </a:p>
          <a:p>
            <a:r>
              <a:rPr lang="en-US" altLang="zh-CN" dirty="0"/>
              <a:t>The output that interpolation wants is a continuous numeric space to predict certain point’s value.</a:t>
            </a:r>
          </a:p>
          <a:p>
            <a:r>
              <a:rPr lang="en-US" altLang="zh-CN" dirty="0"/>
              <a:t>The output here in point or kernel density estimation is just the density of point data, just to find the hot spot.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61FFC0-3316-3E87-12E4-3C70D0F19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9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demsity</a:t>
            </a:r>
            <a:r>
              <a:rPr lang="en-US" altLang="zh-CN" dirty="0"/>
              <a:t> estimation function in no matter point or kernel estimation can be represented in this way:</a:t>
            </a:r>
          </a:p>
          <a:p>
            <a:endParaRPr lang="en-US" altLang="zh-CN" dirty="0"/>
          </a:p>
          <a:p>
            <a:r>
              <a:rPr lang="en-US" altLang="zh-CN" dirty="0"/>
              <a:t>F hat function is the estimated value at </a:t>
            </a:r>
            <a:r>
              <a:rPr lang="en-US" altLang="zh-CN" dirty="0" err="1"/>
              <a:t>x,y</a:t>
            </a:r>
            <a:endParaRPr lang="en-US" altLang="zh-CN" dirty="0"/>
          </a:p>
          <a:p>
            <a:r>
              <a:rPr lang="en-US" altLang="zh-CN" dirty="0"/>
              <a:t>Kernel K represents the effects that point (</a:t>
            </a:r>
            <a:r>
              <a:rPr lang="en-US" altLang="zh-CN" dirty="0" err="1"/>
              <a:t>x_i</a:t>
            </a:r>
            <a:r>
              <a:rPr lang="en-US" altLang="zh-CN" dirty="0"/>
              <a:t>, </a:t>
            </a:r>
            <a:r>
              <a:rPr lang="en-US" altLang="zh-CN" dirty="0" err="1"/>
              <a:t>y_i</a:t>
            </a:r>
            <a:r>
              <a:rPr lang="en-US" altLang="zh-CN" dirty="0"/>
              <a:t>) on </a:t>
            </a:r>
            <a:r>
              <a:rPr lang="en-US" altLang="zh-CN" dirty="0" err="1"/>
              <a:t>x,y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this kernel is static like a circle or a rectangle, it’s just point density estimation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1865-0C69-CC52-38BD-30B768C00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AF9374-787F-F18F-4F13-FDF5D4CA6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4C3753-8467-FD39-2887-2018134E6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E8686F-AB53-3DA2-0755-F12838DA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3ADF-EB85-92B0-BCDB-9F16FDF4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2924A-93BC-6E44-A096-2304D8ABE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78AACE-9F3A-8FF6-32D5-D4B35612F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just said variance measures how dispersed are the data points.</a:t>
            </a:r>
          </a:p>
          <a:p>
            <a:endParaRPr lang="en-US" altLang="zh-CN" dirty="0"/>
          </a:p>
          <a:p>
            <a:r>
              <a:rPr lang="en-US" altLang="zh-CN" dirty="0"/>
              <a:t>Question: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Let’s suppose the input data is a DEM raster. What’s the physical meaning of this local variance map?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F43FD-7B2C-531A-5B11-7A68A7579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4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DAFE6-E226-70C9-99B8-D9FA1ADB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D6EC40-09D9-3BC7-855A-A3254AD17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A5917D-93A8-ECFB-FCAF-A2B76CDDD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F1951-A492-585F-37E1-125E2957F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95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7B84-5F67-FA1F-5C1B-26A3E4B8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3F9598-EF40-0B5A-38C2-E5C9A1460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0D20F5-04C2-36C5-0F26-2E3B428BF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3722EA-0E63-D321-8174-9619181B5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3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94F46-30B0-C520-16C3-CAAB4D61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1D8076-583A-93FC-CF01-2015C63A7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11395-BDB3-D9F0-BD38-410CA0293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E93A8C-B4A6-04BE-6419-C6832DBA9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0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3CAA-DC3E-53B7-974A-BF1783C1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935313-2AE7-C18F-08BA-6952BD713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6026F4-E84B-815D-5A63-F355FF59D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D67BA-DFBC-2E07-5E73-18760BEEB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0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6DF98-A50B-2DB4-BEA9-209B0A21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4D9F24-DCAD-E4B5-B7E2-F6F809F1D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C55020-FC5F-1339-605D-1A2E9835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7E8CE-B25B-87D6-EA6F-45F4DE5C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8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40A82-3115-E74C-6737-D6BA1760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2CA01-4A7C-8CBF-8D29-54300F85C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175F5-6BE6-284E-B238-F244E7715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9589-ADFF-A77F-1AC0-2697AED2A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176D-1A4B-9A6F-1F6E-ECA77475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6B2520-53DB-D84B-91C4-CAE0D14F3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164FC-30D4-AFE7-84A0-CE6BC84C0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7FE35-1175-9CA9-9D30-1678A71C9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9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F7D0-DF71-1023-835F-EFEB2452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32239C-6D30-1104-1859-7E66B62E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22358C-E6B0-4726-ECB7-CAE488A1B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C65B5-055E-4E1C-5860-3F3B70DA7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9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A629E-7710-8577-CF12-EDD6DB5E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1A9978-085E-7DFA-7F42-C88873EFA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2E01E8-A31E-CD87-0058-8913D170F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A52F27-030B-5346-60AD-EA164A123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475 Advanced GIS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Lab2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6D06-23A6-93A3-C0BC-4BBECDCC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D34F6-2C90-CA1B-2C0E-7C4A4A38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Calculate Std</a:t>
            </a:r>
            <a:endParaRPr lang="zh-CN" altLang="en-US" dirty="0"/>
          </a:p>
        </p:txBody>
      </p:sp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ED02F628-95D4-8508-E34E-BE3D8FF4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22" y="1754198"/>
            <a:ext cx="5962956" cy="42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BB2D-EC08-9150-EC10-0999AA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9645C-8A56-550C-99B0-6799C32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Expected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A659E-9B84-222B-F094-423F86C2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71" y="1734185"/>
            <a:ext cx="7918857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A8C6A-8342-0D13-CEB8-D10DDE46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E9324-3E63-CC6F-6B41-ED1CDDCB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Expected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3CEBA4-7D74-F5AF-8DC2-3CAF80D2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99" y="1853531"/>
            <a:ext cx="7823602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CD531-B55F-8E89-A0BF-4B09B601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EF921-E5E7-9D07-3949-2BEF39D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8A9DA-EF38-0623-3FE5-C189839B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392381"/>
            <a:ext cx="11429999" cy="50707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NIR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band of the </a:t>
            </a:r>
            <a:r>
              <a:rPr lang="en-US" altLang="zh-CN" dirty="0" err="1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LandSAT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image, and the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DEM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raster.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the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Standard Deviation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of both images using </a:t>
            </a:r>
            <a:r>
              <a:rPr lang="en-US" altLang="zh-CN" dirty="0">
                <a:solidFill>
                  <a:srgbClr val="0070C0"/>
                </a:solidFill>
                <a:latin typeface="HarmonyOS Sans Medium" panose="00000600000000000000" pitchFamily="2" charset="0"/>
              </a:rPr>
              <a:t>2 window sizes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3x3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11x11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Interpret the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magnitude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the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  <a:latin typeface="HarmonyOS Sans Medium" panose="00000600000000000000" pitchFamily="2" charset="0"/>
              </a:rPr>
              <a:t>spatial patterns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of the output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rasters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, and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determine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what does they </a:t>
            </a:r>
            <a:r>
              <a:rPr lang="en-US" altLang="zh-CN" dirty="0">
                <a:solidFill>
                  <a:srgbClr val="7030A0"/>
                </a:solidFill>
                <a:latin typeface="HarmonyOS Sans Medium" panose="00000600000000000000" pitchFamily="2" charset="0"/>
              </a:rPr>
              <a:t>characterize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in the images.</a:t>
            </a:r>
          </a:p>
        </p:txBody>
      </p:sp>
    </p:spTree>
    <p:extLst>
      <p:ext uri="{BB962C8B-B14F-4D97-AF65-F5344CB8AC3E}">
        <p14:creationId xmlns:p14="http://schemas.microsoft.com/office/powerpoint/2010/main" val="258476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D283-0C1D-E53B-B81E-5D56FE0C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8AFC4-842F-8D66-FE56-97A4B4D5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C4E60A-DF1E-D4D8-5BF2-67E1A5D3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134" y="1392238"/>
            <a:ext cx="7227731" cy="5070475"/>
          </a:xfrm>
        </p:spPr>
      </p:pic>
    </p:spTree>
    <p:extLst>
      <p:ext uri="{BB962C8B-B14F-4D97-AF65-F5344CB8AC3E}">
        <p14:creationId xmlns:p14="http://schemas.microsoft.com/office/powerpoint/2010/main" val="382944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C1F2-3BBB-90DC-8C65-EB1CF74D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DE8583-AC45-00D0-81E9-BB10E9199551}"/>
              </a:ext>
            </a:extLst>
          </p:cNvPr>
          <p:cNvSpPr txBox="1"/>
          <p:nvPr/>
        </p:nvSpPr>
        <p:spPr>
          <a:xfrm>
            <a:off x="394189" y="1859339"/>
            <a:ext cx="11403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2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Point Distance and Variability Metrics</a:t>
            </a:r>
          </a:p>
        </p:txBody>
      </p:sp>
    </p:spTree>
    <p:extLst>
      <p:ext uri="{BB962C8B-B14F-4D97-AF65-F5344CB8AC3E}">
        <p14:creationId xmlns:p14="http://schemas.microsoft.com/office/powerpoint/2010/main" val="2118555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E7D4-A2FB-58A1-52E9-B4608511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AB596-28B0-78B4-4043-0E014ABA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Source Data – Water Well Nitrate</a:t>
            </a:r>
            <a:endParaRPr lang="zh-CN" altLang="en-US" dirty="0"/>
          </a:p>
        </p:txBody>
      </p:sp>
      <p:pic>
        <p:nvPicPr>
          <p:cNvPr id="4" name="图片 3" descr="地图&#10;&#10;AI 生成的内容可能不正确。">
            <a:extLst>
              <a:ext uri="{FF2B5EF4-FFF2-40B4-BE49-F238E27FC236}">
                <a16:creationId xmlns:a16="http://schemas.microsoft.com/office/drawing/2014/main" id="{D0458F06-9B00-5871-8D52-A3A77FA5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34" y="1303877"/>
            <a:ext cx="5222531" cy="51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7853-1C2E-155A-7266-C5070CD3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C5B96-18AB-262E-46CD-B3E84B14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82E1AB4D-176C-F6BF-D8F4-2BDB52B9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28" y="1500225"/>
            <a:ext cx="8005744" cy="48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1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1363A-3556-D28D-9036-6F32FE91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EA31F-270C-5302-6B40-8ACAEE5B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Filter by Nitrate</a:t>
            </a:r>
            <a:endParaRPr lang="zh-CN" altLang="en-US" dirty="0"/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0AB4D62-7E14-AA0B-F664-8A58E111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128"/>
          <a:stretch/>
        </p:blipFill>
        <p:spPr>
          <a:xfrm>
            <a:off x="2662296" y="1600200"/>
            <a:ext cx="6867407" cy="44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1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4245B-D0B3-B581-7388-6313FC0F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A25B5-DC59-2746-73EE-9376C675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126861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Mean Center and Std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12F7D-65CC-7062-7D16-3391CFD7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83" y="1769714"/>
            <a:ext cx="4889751" cy="4299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AD9B2A-9F2C-B8CC-3BEA-F567C31D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762991"/>
            <a:ext cx="4889751" cy="42991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E09C5A-E55B-2EE9-3D71-6C7E8F55116F}"/>
              </a:ext>
            </a:extLst>
          </p:cNvPr>
          <p:cNvSpPr txBox="1"/>
          <p:nvPr/>
        </p:nvSpPr>
        <p:spPr>
          <a:xfrm>
            <a:off x="2457105" y="5165481"/>
            <a:ext cx="727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Do this for both the original and the filtered layers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4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F55F6-3890-76FA-BEAA-97A8CE70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Notes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033DA-2537-4B06-9FF5-48F4C104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Lab1 grades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what’s expected of you?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</a:t>
            </a:r>
            <a:r>
              <a:rPr lang="en-US" altLang="zh-CN" baseline="300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st</a:t>
            </a: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iteration is meant to expose 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Missing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6621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B4856-4D87-8F80-C129-7A6DED941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25FFD-405F-CAD8-EA28-1B13621D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B008D5AA-765E-7022-60B7-FEB320FA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00" y="1594251"/>
            <a:ext cx="7589999" cy="45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5CD9-9BB5-02EB-3050-39E69B41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56457-3000-86D0-DDFE-B62314F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7375C-E19C-D6A8-0E7E-63EDC69B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04646"/>
            <a:ext cx="11429999" cy="38026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Well Nitrate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Filter out the wells that have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nitrate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concentration &gt;= </a:t>
            </a:r>
            <a:r>
              <a:rPr lang="en-US" altLang="zh-CN" dirty="0">
                <a:solidFill>
                  <a:srgbClr val="0070C0"/>
                </a:solidFill>
                <a:latin typeface="HarmonyOS Sans Medium" panose="00000600000000000000" pitchFamily="2" charset="0"/>
              </a:rPr>
              <a:t>10ppm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, mark it as a new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the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Mean Center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and the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Standard Distance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of both the original and the filtered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Describe, compare, and interpret the results of the outputs.</a:t>
            </a:r>
          </a:p>
        </p:txBody>
      </p:sp>
    </p:spTree>
    <p:extLst>
      <p:ext uri="{BB962C8B-B14F-4D97-AF65-F5344CB8AC3E}">
        <p14:creationId xmlns:p14="http://schemas.microsoft.com/office/powerpoint/2010/main" val="42586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48D2-7857-AD65-4D51-98B8B912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A4B4-D95A-E5A4-41D8-998111D9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37A712-658E-3062-B4BB-AEC8308B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75" y="1469652"/>
            <a:ext cx="9709649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D94B-46E2-FF69-8F66-B9A530E69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5095B-F0A4-92C5-5AC7-16EC19CAF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AFDBD-488E-203E-8027-6E07A8077574}"/>
              </a:ext>
            </a:extLst>
          </p:cNvPr>
          <p:cNvSpPr txBox="1"/>
          <p:nvPr/>
        </p:nvSpPr>
        <p:spPr>
          <a:xfrm>
            <a:off x="1406357" y="2828835"/>
            <a:ext cx="937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HarmonyOS Sans TC Black" panose="00000A00000000000000" pitchFamily="2" charset="-120"/>
                <a:ea typeface="HarmonyOS Sans TC Black" panose="00000A00000000000000" pitchFamily="2" charset="-120"/>
              </a:rPr>
              <a:t>Want a break?</a:t>
            </a:r>
            <a:endParaRPr lang="zh-CN" altLang="en-US" sz="7200" dirty="0">
              <a:latin typeface="HarmonyOS Sans TC Black" panose="00000A00000000000000" pitchFamily="2" charset="-120"/>
              <a:ea typeface="HarmonyOS Sans TC Black" panose="00000A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78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1BDB-6A27-AC1C-EAFE-E62F38FDD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EF25A-2A1C-FB93-FCE2-B00620E4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Autocorrelation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46B63-B255-BBCF-9929-3A3458FA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58" y="1790432"/>
            <a:ext cx="9398483" cy="920797"/>
          </a:xfrm>
          <a:prstGeom prst="rect">
            <a:avLst/>
          </a:prstGeom>
        </p:spPr>
      </p:pic>
      <p:pic>
        <p:nvPicPr>
          <p:cNvPr id="7" name="图片 6" descr="图片包含 游戏机, 游戏, 门&#10;&#10;AI 生成的内容可能不正确。">
            <a:extLst>
              <a:ext uri="{FF2B5EF4-FFF2-40B4-BE49-F238E27FC236}">
                <a16:creationId xmlns:a16="http://schemas.microsoft.com/office/drawing/2014/main" id="{7BBF563F-934A-1CD1-4070-C606F4FF2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475" y="3257060"/>
            <a:ext cx="7741049" cy="29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3296-0BBE-BBA4-70F7-05ADEC674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FACE8-F726-3D26-98BD-E5C39BBB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Semi-Variogram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4AF568-2B6E-BA8B-780E-A6D74558DEC4}"/>
                  </a:ext>
                </a:extLst>
              </p:cNvPr>
              <p:cNvSpPr txBox="1"/>
              <p:nvPr/>
            </p:nvSpPr>
            <p:spPr>
              <a:xfrm>
                <a:off x="430823" y="1370972"/>
                <a:ext cx="11330354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Consider a raster image, and sample points from it. For a random sampled point:</a:t>
                </a:r>
              </a:p>
              <a:p>
                <a:pPr algn="ctr"/>
                <a:endParaRPr lang="en-US" altLang="zh-CN" i="1" dirty="0">
                  <a:latin typeface="Cambria Math" panose="02040503050406030204" pitchFamily="18" charset="0"/>
                  <a:ea typeface="HarmonyOS Sans SC Medium" panose="00000600000000000000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:(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Then we pick 2 random points as a pair,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. There value difference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=|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|</m:t>
                      </m:r>
                    </m:oMath>
                  </m:oMathPara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4AF568-2B6E-BA8B-780E-A6D74558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23" y="1370972"/>
                <a:ext cx="11330354" cy="1798954"/>
              </a:xfrm>
              <a:prstGeom prst="rect">
                <a:avLst/>
              </a:prstGeom>
              <a:blipFill>
                <a:blip r:embed="rId3"/>
                <a:stretch>
                  <a:fillRect l="-484" t="-2034" b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65F0F49E-3DD4-5660-3CA5-7E29801A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96" y="3169926"/>
            <a:ext cx="8297008" cy="33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DF97-82AD-46C6-54A8-BEE10731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D550D-06CD-8928-002E-085E0588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Semi-Variogram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6D5D71-D424-7015-D0F8-1F276735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9" y="2277507"/>
            <a:ext cx="6227348" cy="3364735"/>
          </a:xfrm>
          <a:prstGeom prst="rect">
            <a:avLst/>
          </a:prstGeom>
        </p:spPr>
      </p:pic>
      <p:pic>
        <p:nvPicPr>
          <p:cNvPr id="9" name="图片 8" descr="形状&#10;&#10;AI 生成的内容可能不正确。">
            <a:extLst>
              <a:ext uri="{FF2B5EF4-FFF2-40B4-BE49-F238E27FC236}">
                <a16:creationId xmlns:a16="http://schemas.microsoft.com/office/drawing/2014/main" id="{5F738F98-5660-0E99-C24B-1939E97B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6122"/>
            <a:ext cx="5981484" cy="37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B05A-2B81-7D18-B683-73C24294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E1A97-CDD5-7CC0-6112-2C2CECB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Moran’s 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9CDF4-8EA0-3167-ACA4-1CCCDF78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30" y="2324043"/>
            <a:ext cx="7575939" cy="1104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F5EB5CC-BA93-E504-C1AD-79C32EE96700}"/>
                  </a:ext>
                </a:extLst>
              </p:cNvPr>
              <p:cNvSpPr txBox="1"/>
              <p:nvPr/>
            </p:nvSpPr>
            <p:spPr>
              <a:xfrm>
                <a:off x="2061882" y="3711388"/>
                <a:ext cx="8507506" cy="1688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are the number of rows and columns of input raster,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is total number of pixels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𝑣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is the average pixel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,(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is the spatial weight between pixel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)</m:t>
                    </m:r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𝑊</m:t>
                    </m:r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is the sum of all weights: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HarmonyOS Sans SC Medium" panose="00000600000000000000" pitchFamily="2" charset="-122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HarmonyOS Sans SC Medium" panose="00000600000000000000" pitchFamily="2" charset="-122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HarmonyOS Sans SC Medium" panose="00000600000000000000" pitchFamily="2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HarmonyOS Sans SC Medium" panose="00000600000000000000" pitchFamily="2" charset="-122"/>
                                      </a:rPr>
                                      <m:t>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HarmonyOS Sans SC Medium" panose="00000600000000000000" pitchFamily="2" charset="-122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HarmonyOS Sans SC Medium" panose="00000600000000000000" pitchFamily="2" charset="-122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HarmonyOS Sans SC Medium" panose="00000600000000000000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HarmonyOS Sans SC Medium" panose="00000600000000000000" pitchFamily="2" charset="-122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HarmonyOS Sans SC Medium" panose="00000600000000000000" pitchFamily="2" charset="-122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HarmonyOS Sans SC Medium" panose="00000600000000000000" pitchFamily="2" charset="-122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,(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𝑙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HarmonyOS Sans SC Medium" panose="00000600000000000000" pitchFamily="2" charset="-122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zh-CN" altLang="en-US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F5EB5CC-BA93-E504-C1AD-79C32EE96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82" y="3711388"/>
                <a:ext cx="8507506" cy="1688924"/>
              </a:xfrm>
              <a:prstGeom prst="rect">
                <a:avLst/>
              </a:prstGeom>
              <a:blipFill>
                <a:blip r:embed="rId4"/>
                <a:stretch>
                  <a:fillRect l="-430" t="-2166" b="-36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66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B861-4E7E-36E7-B074-F77311D63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8DBCB-859D-A0D6-9904-A4AD80F5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Moran’s I</a:t>
            </a:r>
            <a:endParaRPr lang="zh-CN" altLang="en-US" dirty="0"/>
          </a:p>
        </p:txBody>
      </p:sp>
      <p:pic>
        <p:nvPicPr>
          <p:cNvPr id="5" name="图片 4" descr="一些文字和图案&#10;&#10;AI 生成的内容可能不正确。">
            <a:extLst>
              <a:ext uri="{FF2B5EF4-FFF2-40B4-BE49-F238E27FC236}">
                <a16:creationId xmlns:a16="http://schemas.microsoft.com/office/drawing/2014/main" id="{513355F7-3625-A8ED-EF82-263D4955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46" y="1244601"/>
            <a:ext cx="4906108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45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F688-5A92-B769-AF21-2E43E75D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BB3770-E8F1-7770-DAD1-E70044433B49}"/>
              </a:ext>
            </a:extLst>
          </p:cNvPr>
          <p:cNvSpPr txBox="1"/>
          <p:nvPr/>
        </p:nvSpPr>
        <p:spPr>
          <a:xfrm>
            <a:off x="394189" y="1859339"/>
            <a:ext cx="11403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3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Spatial Autocorrelation Metrics</a:t>
            </a:r>
          </a:p>
        </p:txBody>
      </p:sp>
    </p:spTree>
    <p:extLst>
      <p:ext uri="{BB962C8B-B14F-4D97-AF65-F5344CB8AC3E}">
        <p14:creationId xmlns:p14="http://schemas.microsoft.com/office/powerpoint/2010/main" val="25120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E72A-3E14-1887-EABC-C7EBFBCC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60DD87-F177-F85F-E2E6-48E7A8C9E111}"/>
                  </a:ext>
                </a:extLst>
              </p:cNvPr>
              <p:cNvSpPr txBox="1"/>
              <p:nvPr/>
            </p:nvSpPr>
            <p:spPr>
              <a:xfrm>
                <a:off x="846992" y="2233246"/>
                <a:ext cx="5249008" cy="354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Suppose we have a list of 2-D data points: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And the physical 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is the 2-D distance  to the centroid of all data points. Then the mean value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is: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60DD87-F177-F85F-E2E6-48E7A8C9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2" y="2233246"/>
                <a:ext cx="5249008" cy="3541611"/>
              </a:xfrm>
              <a:prstGeom prst="rect">
                <a:avLst/>
              </a:prstGeom>
              <a:blipFill>
                <a:blip r:embed="rId3"/>
                <a:stretch>
                  <a:fillRect l="-1045" t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C661490-3195-4CB5-C383-00064780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69" y="1538654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7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EE02-0F34-18C4-0E6E-2B099616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DC30-DC1C-23C7-A208-F137ED1E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7489FADC-A661-88EF-6BD1-2E661845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80" y="1366746"/>
            <a:ext cx="8417040" cy="516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801B-071A-610D-6750-776F1BA5E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7BD7F-B26E-172B-7D8A-E0A772C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Part3.Tasks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152F-E091-45F3-DBCB-DC71DCB7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5465"/>
            <a:ext cx="11429999" cy="4677507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NIR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Select 2 areas that (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</a:rPr>
              <a:t>actually a hard step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):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Share the </a:t>
            </a:r>
            <a:r>
              <a:rPr lang="en-US" altLang="zh-CN" dirty="0">
                <a:solidFill>
                  <a:srgbClr val="0070C0"/>
                </a:solidFill>
                <a:latin typeface="HarmonyOS Sans Medium" panose="00000600000000000000" pitchFamily="2" charset="0"/>
              </a:rPr>
              <a:t>same size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400 * 400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pixels, = 12000 * 12000m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One reflects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high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spatial variation, the other shows </a:t>
            </a:r>
            <a:r>
              <a:rPr lang="en-US" altLang="zh-CN" dirty="0">
                <a:solidFill>
                  <a:srgbClr val="7030A0"/>
                </a:solidFill>
                <a:latin typeface="HarmonyOS Sans Medium" panose="00000600000000000000" pitchFamily="2" charset="0"/>
              </a:rPr>
              <a:t>low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variation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Need to </a:t>
            </a:r>
            <a:r>
              <a:rPr lang="en-US" altLang="zh-CN" dirty="0">
                <a:solidFill>
                  <a:srgbClr val="0070C0"/>
                </a:solidFill>
                <a:latin typeface="HarmonyOS Sans Medium" panose="00000600000000000000" pitchFamily="2" charset="0"/>
              </a:rPr>
              <a:t>justify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high/low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vatriation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by semi-variograms at step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global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semi-variogram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on these 2 areas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ArcGIS is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NOT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 good option at this step.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But there are a lot of other ways. Try ENVI, QGIS, or even your own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Moran’s I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analysis onto these 2 areas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ArcGIS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doesn’t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have Moran’s I tool on raster.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Try other tools.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Describe, compare, and interpret the results</a:t>
            </a:r>
          </a:p>
        </p:txBody>
      </p:sp>
    </p:spTree>
    <p:extLst>
      <p:ext uri="{BB962C8B-B14F-4D97-AF65-F5344CB8AC3E}">
        <p14:creationId xmlns:p14="http://schemas.microsoft.com/office/powerpoint/2010/main" val="86805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578F7-482C-C589-E02B-3DA908B6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60BD8-DD7F-5879-7D4C-CF06C1E4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 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 descr="建筑与房屋的城市空拍图黑白照&#10;&#10;AI 生成的内容可能不正确。">
            <a:extLst>
              <a:ext uri="{FF2B5EF4-FFF2-40B4-BE49-F238E27FC236}">
                <a16:creationId xmlns:a16="http://schemas.microsoft.com/office/drawing/2014/main" id="{215B01E9-2638-1752-AA8E-B9F13151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5" y="1655073"/>
            <a:ext cx="4561401" cy="4571493"/>
          </a:xfrm>
          <a:prstGeom prst="rect">
            <a:avLst/>
          </a:prstGeom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3167DA5F-24A6-62F0-936F-BE966A03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1" t="7132" r="7917" b="3045"/>
          <a:stretch/>
        </p:blipFill>
        <p:spPr>
          <a:xfrm>
            <a:off x="5755412" y="1655073"/>
            <a:ext cx="5920772" cy="36488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122D60-BDCB-C8FC-1512-70236652E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973" y="5539720"/>
            <a:ext cx="4851649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2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E8DB7-D52A-E2B7-75C7-5CFC9F2D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E673-467B-0143-CD37-8568C1D4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 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40B2B-82F8-B4FA-CE0A-0A2FBAAE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835" y="1664054"/>
            <a:ext cx="4561401" cy="45535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F87605-5553-9C38-929F-49E5BCFAE5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0" r="1320"/>
          <a:stretch/>
        </p:blipFill>
        <p:spPr>
          <a:xfrm>
            <a:off x="5755412" y="1655073"/>
            <a:ext cx="5920772" cy="3648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0ACB32-14EE-DC1D-9D74-F8E3386DF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02" y="5468748"/>
            <a:ext cx="4725992" cy="3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30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96AD9-325A-2D5A-D903-182B5D83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2778F-1F03-D314-6EF0-0F663B80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Part3. 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E3D601-2CF5-EAA6-5A91-DCA40A2D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6" y="1603749"/>
            <a:ext cx="10052567" cy="4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EEE1-5C11-8D0A-C0F4-C5FC242F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6A95-0605-B0B1-BF83-3476FEB0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6314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Point (Kernel) Density Estimation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F144AA-65F5-3384-EA8C-F428A7EA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81" y="1764179"/>
            <a:ext cx="4586782" cy="4172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52444-F11B-1FB1-6103-414D60B3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7" y="1768948"/>
            <a:ext cx="4586781" cy="41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4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E1463-248C-F016-760E-94E9A255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KDE Formula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28781-AF6E-2431-B776-F54511E4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1" y="2426841"/>
            <a:ext cx="8141118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9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194C8-E185-58B1-9631-BD373C4C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45EF3-5D40-2583-49B9-BADD9804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Kernel Examples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36010A-8AD6-D710-E80A-D6C951242499}"/>
              </a:ext>
            </a:extLst>
          </p:cNvPr>
          <p:cNvSpPr txBox="1"/>
          <p:nvPr/>
        </p:nvSpPr>
        <p:spPr>
          <a:xfrm>
            <a:off x="395654" y="1670538"/>
            <a:ext cx="48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Circular Kernel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EC9A6C-1E80-6EC9-7AB5-05983074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419863"/>
            <a:ext cx="3591658" cy="10091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91DCB7-DC82-9464-F172-381089189F4E}"/>
              </a:ext>
            </a:extLst>
          </p:cNvPr>
          <p:cNvSpPr txBox="1"/>
          <p:nvPr/>
        </p:nvSpPr>
        <p:spPr>
          <a:xfrm>
            <a:off x="395653" y="3808993"/>
            <a:ext cx="48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Square Kernel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AED10C-59B8-0F3F-C54E-F458C0B5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4558318"/>
            <a:ext cx="4335637" cy="10687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4E16EC-8D29-FE8C-6CAF-BF844023C184}"/>
              </a:ext>
            </a:extLst>
          </p:cNvPr>
          <p:cNvSpPr txBox="1"/>
          <p:nvPr/>
        </p:nvSpPr>
        <p:spPr>
          <a:xfrm>
            <a:off x="6096000" y="1670538"/>
            <a:ext cx="48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Planar Kernel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C627AF-5D67-DDB8-EE8C-C12353925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6000"/>
            <a:ext cx="5363307" cy="11446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E64246-B41D-A9BB-382C-9D2C2E9B32BD}"/>
              </a:ext>
            </a:extLst>
          </p:cNvPr>
          <p:cNvSpPr txBox="1"/>
          <p:nvPr/>
        </p:nvSpPr>
        <p:spPr>
          <a:xfrm>
            <a:off x="6095999" y="3803186"/>
            <a:ext cx="48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Gaussian Kernel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2E86F5-6B8C-6C93-0572-427391A8F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58318"/>
            <a:ext cx="4120663" cy="10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18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F3AAF-1739-303D-4E7F-EFA1F793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B67829-EA55-8BD2-11AD-AC4BA7CFE3C6}"/>
              </a:ext>
            </a:extLst>
          </p:cNvPr>
          <p:cNvSpPr txBox="1"/>
          <p:nvPr/>
        </p:nvSpPr>
        <p:spPr>
          <a:xfrm>
            <a:off x="394189" y="1859339"/>
            <a:ext cx="11403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4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Point Pattern Analysis</a:t>
            </a:r>
          </a:p>
        </p:txBody>
      </p:sp>
    </p:spTree>
    <p:extLst>
      <p:ext uri="{BB962C8B-B14F-4D97-AF65-F5344CB8AC3E}">
        <p14:creationId xmlns:p14="http://schemas.microsoft.com/office/powerpoint/2010/main" val="516241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A0A7-982C-8824-C484-C1B8F4A2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5790B-5372-B7A4-DCD9-FDBCF6C4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4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1AA99-0F6A-71E9-B67B-5DB561C1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7480" y="1846747"/>
            <a:ext cx="8417040" cy="4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3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D386-C35F-536C-1F6B-B8BDE5C4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AADCA-6831-33E3-57D4-C94C595B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A617C4-6141-1593-1CE3-3E8A81394120}"/>
                  </a:ext>
                </a:extLst>
              </p:cNvPr>
              <p:cNvSpPr txBox="1"/>
              <p:nvPr/>
            </p:nvSpPr>
            <p:spPr>
              <a:xfrm>
                <a:off x="846992" y="2233246"/>
                <a:ext cx="5249008" cy="2977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And the variance of all data points is: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	</a:t>
                </a:r>
                <a:r>
                  <a:rPr lang="en-US" altLang="zh-CN" b="0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HarmonyOS Sans SC Medium" panose="00000600000000000000" pitchFamily="2" charset="-122"/>
                            <a:ea typeface="HarmonyOS Sans SC Medium" panose="00000600000000000000" pitchFamily="2" charset="-122"/>
                          </a:rPr>
                          <m:t>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Variance, or its square root (standard deviation) measures: </a:t>
                </a: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	how </a:t>
                </a:r>
                <a:r>
                  <a:rPr lang="en-US" altLang="zh-CN" dirty="0">
                    <a:solidFill>
                      <a:srgbClr val="FF000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Dispersed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the data points are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A617C4-6141-1593-1CE3-3E8A81394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2" y="2233246"/>
                <a:ext cx="5249008" cy="2977931"/>
              </a:xfrm>
              <a:prstGeom prst="rect">
                <a:avLst/>
              </a:prstGeom>
              <a:blipFill>
                <a:blip r:embed="rId3"/>
                <a:stretch>
                  <a:fillRect l="-1045" t="-1022" r="-2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61F6987-F2C7-BCB3-13DB-CA8F85626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677" y="1617784"/>
            <a:ext cx="4319532" cy="44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7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625CD-E450-CDFF-15D0-A6865D4FF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3A47E-D6B9-CD30-36CB-700EF875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Part4.Tasks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3BF9A-D9AF-9E53-0382-D8EEBDFA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5465"/>
            <a:ext cx="11429999" cy="467750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FILTERED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well </a:t>
            </a:r>
            <a:r>
              <a:rPr lang="en-US" altLang="zh-CN" b="1" dirty="0">
                <a:solidFill>
                  <a:srgbClr val="7030A0"/>
                </a:solidFill>
                <a:latin typeface="HarmonyOS Sans Medium" panose="00000600000000000000" pitchFamily="2" charset="0"/>
              </a:rPr>
              <a:t>nitrate data from part 2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</a:t>
            </a:r>
            <a:r>
              <a:rPr lang="en-US" altLang="zh-CN" dirty="0">
                <a:solidFill>
                  <a:srgbClr val="0070C0"/>
                </a:solidFill>
                <a:latin typeface="HarmonyOS Sans Medium" panose="00000600000000000000" pitchFamily="2" charset="0"/>
              </a:rPr>
              <a:t>Point Density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on the filtered well nitrate data points.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Experiment with neighborhood attributes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Kernel Density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on the filtered well nitrate data points.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Experiment with different output cell sizes and searching radius.</a:t>
            </a:r>
          </a:p>
          <a:p>
            <a:pPr lvl="1"/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Compare the results from the point and kernel density tools.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Give your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reasonable hypothesis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on the sources of the nitrate contamination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9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A590B-2270-C449-F97E-A8065091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CB54C-4133-D7C2-AC2D-2C59BE1B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4 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C23C55-24B3-9BDA-5981-41691D33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404" y="1473119"/>
            <a:ext cx="6499191" cy="48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13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2A6C-1716-D7C2-C7A3-113C2820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01A74-5C63-02CF-DA9F-13825120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4 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6B1C4-128C-3A54-70C2-4F4D9F17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70" y="1357238"/>
            <a:ext cx="6803259" cy="51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7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840EF-89D9-3466-7A83-899D4909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844CE-F95F-3EA0-91B1-10C1A1E9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Part4. 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C0A523-AA09-3BBD-BECF-10D674F0FD61}"/>
              </a:ext>
            </a:extLst>
          </p:cNvPr>
          <p:cNvGrpSpPr/>
          <p:nvPr/>
        </p:nvGrpSpPr>
        <p:grpSpPr>
          <a:xfrm>
            <a:off x="3290520" y="1248997"/>
            <a:ext cx="5610960" cy="5309942"/>
            <a:chOff x="2921975" y="1222135"/>
            <a:chExt cx="5901800" cy="558517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589B02E-D83B-0BEE-45F4-9F51CFE1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483" y="1222135"/>
              <a:ext cx="5833826" cy="255018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8860D4-9AEE-6D7B-0ED3-A714AF9E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096"/>
            <a:stretch/>
          </p:blipFill>
          <p:spPr>
            <a:xfrm>
              <a:off x="2921975" y="3772318"/>
              <a:ext cx="5901800" cy="303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172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03" y="1493528"/>
            <a:ext cx="7939994" cy="4800685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.doc/docx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Contexts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and </a:t>
            </a:r>
            <a:r>
              <a:rPr lang="en-US" altLang="zh-CN" sz="2400" dirty="0">
                <a:solidFill>
                  <a:srgbClr val="00B05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necessary screenshots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(with captions) to prove you completed all required steps.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030A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Comparisons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of performances with different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algorithms and parameter settings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 Describe what changes did you make and what’s changed.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Answer the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designated questions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with </a:t>
            </a:r>
            <a:r>
              <a:rPr lang="en-US" altLang="zh-CN" sz="2400" b="1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YOUR OWN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7A045-119E-9522-B6C1-4365FFEA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57" y="1882695"/>
            <a:ext cx="10420886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B6B8-4B61-FE17-284F-F41D6273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85040-262E-2376-64D1-E25D3EA3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Global &amp; Local Variance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0B0111-30EC-C39E-D0A5-566B3BDC07A9}"/>
              </a:ext>
            </a:extLst>
          </p:cNvPr>
          <p:cNvSpPr txBox="1"/>
          <p:nvPr/>
        </p:nvSpPr>
        <p:spPr>
          <a:xfrm>
            <a:off x="7176244" y="2130312"/>
            <a:ext cx="47871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For the same list of data points,</a:t>
            </a:r>
          </a:p>
          <a:p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Global Variance: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take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all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 into account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the output is a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single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value.</a:t>
            </a:r>
          </a:p>
          <a:p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Local Variance: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take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small portion of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points as a window at a time, 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output values of these small subsets compose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another list or array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294E3030-A587-796E-7783-05A2116A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54" y="2180492"/>
            <a:ext cx="6631919" cy="33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EB39-8255-7384-DB61-5705F4C55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884D3E-6A3E-A469-9A58-3A88E70D7AE9}"/>
              </a:ext>
            </a:extLst>
          </p:cNvPr>
          <p:cNvSpPr txBox="1"/>
          <p:nvPr/>
        </p:nvSpPr>
        <p:spPr>
          <a:xfrm>
            <a:off x="394189" y="2367171"/>
            <a:ext cx="11403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1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Spatial Statistical Metrics</a:t>
            </a:r>
            <a:endParaRPr lang="zh-CN" altLang="en-US" sz="6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01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8E0B-4212-D02F-49A0-8CA49129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48C53-3FB4-4096-87DA-5051985D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Source Data – DEM</a:t>
            </a:r>
            <a:endParaRPr lang="zh-CN" altLang="en-US" dirty="0"/>
          </a:p>
        </p:txBody>
      </p:sp>
      <p:pic>
        <p:nvPicPr>
          <p:cNvPr id="5" name="图片 4" descr="图片包含 照片, 看着, 侧面, 大&#10;&#10;AI 生成的内容可能不正确。">
            <a:extLst>
              <a:ext uri="{FF2B5EF4-FFF2-40B4-BE49-F238E27FC236}">
                <a16:creationId xmlns:a16="http://schemas.microsoft.com/office/drawing/2014/main" id="{5700C6D9-D16C-9DD5-1F47-CA47CF83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45" y="1503485"/>
            <a:ext cx="4823310" cy="47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4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9440-7401-C2B8-C521-084E60435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E5F20-8F70-221C-3183-C48BCC28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Source Data – </a:t>
            </a:r>
            <a:r>
              <a:rPr lang="en-US" altLang="zh-CN" dirty="0" err="1"/>
              <a:t>LandSAT</a:t>
            </a:r>
            <a:endParaRPr lang="zh-CN" altLang="en-US" dirty="0"/>
          </a:p>
        </p:txBody>
      </p:sp>
      <p:pic>
        <p:nvPicPr>
          <p:cNvPr id="13" name="图片 12" descr="树林里&#10;&#10;AI 生成的内容可能不正确。">
            <a:extLst>
              <a:ext uri="{FF2B5EF4-FFF2-40B4-BE49-F238E27FC236}">
                <a16:creationId xmlns:a16="http://schemas.microsoft.com/office/drawing/2014/main" id="{AD4336DE-CBA9-6542-C6F3-2F82378B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1294780"/>
            <a:ext cx="4657221" cy="3944487"/>
          </a:xfrm>
          <a:prstGeom prst="rect">
            <a:avLst/>
          </a:prstGeom>
        </p:spPr>
      </p:pic>
      <p:pic>
        <p:nvPicPr>
          <p:cNvPr id="15" name="图片 14" descr="树林里&#10;&#10;AI 生成的内容可能不正确。">
            <a:extLst>
              <a:ext uri="{FF2B5EF4-FFF2-40B4-BE49-F238E27FC236}">
                <a16:creationId xmlns:a16="http://schemas.microsoft.com/office/drawing/2014/main" id="{B0CC5115-F1EA-175F-C04E-2F0ABBEB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562" y="2496051"/>
            <a:ext cx="4815720" cy="3944486"/>
          </a:xfrm>
          <a:prstGeom prst="rect">
            <a:avLst/>
          </a:prstGeom>
        </p:spPr>
      </p:pic>
      <p:pic>
        <p:nvPicPr>
          <p:cNvPr id="17" name="图片 16" descr="草地上的树林&#10;&#10;AI 生成的内容可能不正确。">
            <a:extLst>
              <a:ext uri="{FF2B5EF4-FFF2-40B4-BE49-F238E27FC236}">
                <a16:creationId xmlns:a16="http://schemas.microsoft.com/office/drawing/2014/main" id="{7FDA25A2-FB09-A54C-73B3-358BA6F77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41" y="1294780"/>
            <a:ext cx="5565891" cy="4361949"/>
          </a:xfrm>
          <a:prstGeom prst="rect">
            <a:avLst/>
          </a:prstGeom>
        </p:spPr>
      </p:pic>
      <p:pic>
        <p:nvPicPr>
          <p:cNvPr id="19" name="图片 18" descr="图片包含 户外, 小, 飞行, 旧&#10;&#10;AI 生成的内容可能不正确。">
            <a:extLst>
              <a:ext uri="{FF2B5EF4-FFF2-40B4-BE49-F238E27FC236}">
                <a16:creationId xmlns:a16="http://schemas.microsoft.com/office/drawing/2014/main" id="{EB689D6A-EA61-7440-DDC9-7F6F6EE2F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85" y="2496051"/>
            <a:ext cx="5148593" cy="39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0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822C68E6-1969-0750-B3C1-3BA001D2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54" y="1739153"/>
            <a:ext cx="7836492" cy="45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7183</TotalTime>
  <Words>1405</Words>
  <Application>Microsoft Office PowerPoint</Application>
  <PresentationFormat>宽屏</PresentationFormat>
  <Paragraphs>230</Paragraphs>
  <Slides>46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HarmonyOS Sans SC Black</vt:lpstr>
      <vt:lpstr>HarmonyOS Sans SC Medium</vt:lpstr>
      <vt:lpstr>HarmonyOS Sans TC Black</vt:lpstr>
      <vt:lpstr>HarmonyOS Sans TC Medium</vt:lpstr>
      <vt:lpstr>Tungsten Book</vt:lpstr>
      <vt:lpstr>Tungsten Medium</vt:lpstr>
      <vt:lpstr>Arial</vt:lpstr>
      <vt:lpstr>Calibri</vt:lpstr>
      <vt:lpstr>Cambria Math</vt:lpstr>
      <vt:lpstr>Georgia</vt:lpstr>
      <vt:lpstr>HarmonyOS Sans Medium</vt:lpstr>
      <vt:lpstr>Office Theme</vt:lpstr>
      <vt:lpstr>GEOG 475 Advanced GIS Lab2</vt:lpstr>
      <vt:lpstr>Notes</vt:lpstr>
      <vt:lpstr>Mean</vt:lpstr>
      <vt:lpstr>Variance</vt:lpstr>
      <vt:lpstr>Global &amp; Local Variance</vt:lpstr>
      <vt:lpstr>PowerPoint 演示文稿</vt:lpstr>
      <vt:lpstr>Source Data – DEM</vt:lpstr>
      <vt:lpstr>Source Data – LandSAT</vt:lpstr>
      <vt:lpstr>Part 1</vt:lpstr>
      <vt:lpstr>Part 1. Calculate Std</vt:lpstr>
      <vt:lpstr>Part 1. Expected Results</vt:lpstr>
      <vt:lpstr>Part 1. Expected Results</vt:lpstr>
      <vt:lpstr>Part1.Tasks</vt:lpstr>
      <vt:lpstr>Part1.Expr Questions</vt:lpstr>
      <vt:lpstr>PowerPoint 演示文稿</vt:lpstr>
      <vt:lpstr>Source Data – Water Well Nitrate</vt:lpstr>
      <vt:lpstr>Part 2</vt:lpstr>
      <vt:lpstr>Part 2. Filter by Nitrate</vt:lpstr>
      <vt:lpstr>Part 2. Mean Center and Std</vt:lpstr>
      <vt:lpstr>Part 2. Expected Results</vt:lpstr>
      <vt:lpstr>Part2.Tasks</vt:lpstr>
      <vt:lpstr>Part2.Expr Questions</vt:lpstr>
      <vt:lpstr>PowerPoint 演示文稿</vt:lpstr>
      <vt:lpstr>Autocorrelation</vt:lpstr>
      <vt:lpstr>Semi-Variogram</vt:lpstr>
      <vt:lpstr>Semi-Variogram</vt:lpstr>
      <vt:lpstr>Moran’s I</vt:lpstr>
      <vt:lpstr>Moran’s I</vt:lpstr>
      <vt:lpstr>PowerPoint 演示文稿</vt:lpstr>
      <vt:lpstr>Part 3</vt:lpstr>
      <vt:lpstr>Part3.Tasks</vt:lpstr>
      <vt:lpstr>Part 3 Results</vt:lpstr>
      <vt:lpstr>Part 3 Results</vt:lpstr>
      <vt:lpstr>Part3. Expr Questions</vt:lpstr>
      <vt:lpstr>Point (Kernel) Density Estimation</vt:lpstr>
      <vt:lpstr>General KDE Formula</vt:lpstr>
      <vt:lpstr>Kernel Examples</vt:lpstr>
      <vt:lpstr>PowerPoint 演示文稿</vt:lpstr>
      <vt:lpstr>Part 4</vt:lpstr>
      <vt:lpstr>Part4.Tasks</vt:lpstr>
      <vt:lpstr>Part 4 Results</vt:lpstr>
      <vt:lpstr>Part 4 Results</vt:lpstr>
      <vt:lpstr>Part4. Expr Questions</vt:lpstr>
      <vt:lpstr>Submission</vt:lpstr>
      <vt:lpstr>Grading Rule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78</cp:revision>
  <dcterms:created xsi:type="dcterms:W3CDTF">2022-08-19T19:50:19Z</dcterms:created>
  <dcterms:modified xsi:type="dcterms:W3CDTF">2025-02-17T04:54:44Z</dcterms:modified>
  <cp:category/>
</cp:coreProperties>
</file>